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sldIdLst>
    <p:sldId id="313" r:id="rId2"/>
    <p:sldId id="31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09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10" r:id="rId55"/>
  </p:sldIdLst>
  <p:sldSz cx="9144000" cy="5143500" type="screen16x9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+iUDscOVZqS6h4A7AIPPUw==" hashData="52rwLnMgC9XluVoxABtBy4L46cw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1" d="100"/>
          <a:sy n="141" d="100"/>
        </p:scale>
        <p:origin x="-14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6E718-34AD-4226-9C9A-D8D633487E61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D6BF0-3C21-4207-8CA3-1A8648774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ED422-5F85-43FE-B58C-AB78EF696E4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D6BF0-3C21-4207-8CA3-1A8648774E62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85800" y="1150200"/>
            <a:ext cx="7772040" cy="12128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9240" cy="1422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85800" y="1150200"/>
            <a:ext cx="7772040" cy="12128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440" cy="1422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3520" y="1203480"/>
            <a:ext cx="4015440" cy="1422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673520" y="2761200"/>
            <a:ext cx="4015440" cy="1422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440" cy="1422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85800" y="1150200"/>
            <a:ext cx="7772040" cy="12128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440" cy="1422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3520" y="1203480"/>
            <a:ext cx="4015440" cy="1422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38" name="Picture 3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89880" y="2760840"/>
            <a:ext cx="1782720" cy="1422360"/>
          </a:xfrm>
          <a:prstGeom prst="rect">
            <a:avLst/>
          </a:prstGeom>
          <a:ln>
            <a:noFill/>
          </a:ln>
        </p:spPr>
      </p:pic>
      <p:pic>
        <p:nvPicPr>
          <p:cNvPr id="39" name="Picture 3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3560" y="2760840"/>
            <a:ext cx="1782720" cy="1422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4933A-1708-44D5-9781-A1301DC4A87E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FF33E-9B3C-423C-9F13-BCF530093E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4933A-1708-44D5-9781-A1301DC4A87E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FF33E-9B3C-423C-9F13-BCF530093E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1150200"/>
            <a:ext cx="7772040" cy="12128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33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85800" y="1150200"/>
            <a:ext cx="7772040" cy="12128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85800" y="1150200"/>
            <a:ext cx="7772040" cy="12128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440" cy="2982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3520" y="1203480"/>
            <a:ext cx="4015440" cy="2982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85800" y="1150200"/>
            <a:ext cx="7772040" cy="12128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85800" y="1150200"/>
            <a:ext cx="7772040" cy="30362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5800" y="1150200"/>
            <a:ext cx="7772040" cy="12128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440" cy="1422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57200" y="2761200"/>
            <a:ext cx="4015440" cy="1422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3520" y="1203480"/>
            <a:ext cx="4015440" cy="2982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1150200"/>
            <a:ext cx="7772040" cy="12128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440" cy="2982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520" y="1203480"/>
            <a:ext cx="4015440" cy="1422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3520" y="2761200"/>
            <a:ext cx="4015440" cy="1422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1150200"/>
            <a:ext cx="7772040" cy="12128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440" cy="1422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3520" y="1203480"/>
            <a:ext cx="4015440" cy="1422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2761200"/>
            <a:ext cx="8228520" cy="1422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880" y="1440"/>
            <a:ext cx="9129960" cy="5140080"/>
          </a:xfrm>
          <a:prstGeom prst="rect">
            <a:avLst/>
          </a:prstGeom>
          <a:ln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1150200"/>
            <a:ext cx="7772040" cy="12124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Click to edit the title text formatClick to edit Master title style</a:t>
            </a:r>
            <a:endParaRPr/>
          </a:p>
        </p:txBody>
      </p:sp>
      <p:sp>
        <p:nvSpPr>
          <p:cNvPr id="2" name="PlaceHolder 2"/>
          <p:cNvSpPr>
            <a:spLocks noGrp="1"/>
          </p:cNvSpPr>
          <p:nvPr>
            <p:ph type="dt"/>
          </p:nvPr>
        </p:nvSpPr>
        <p:spPr>
          <a:xfrm>
            <a:off x="1019160" y="4767120"/>
            <a:ext cx="2133360" cy="2736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2/7/14</a:t>
            </a:r>
            <a:endParaRPr/>
          </a:p>
        </p:txBody>
      </p:sp>
      <p:sp>
        <p:nvSpPr>
          <p:cNvPr id="3" name="PlaceHolder 3"/>
          <p:cNvSpPr>
            <a:spLocks noGrp="1"/>
          </p:cNvSpPr>
          <p:nvPr>
            <p:ph type="ftr"/>
          </p:nvPr>
        </p:nvSpPr>
        <p:spPr>
          <a:xfrm>
            <a:off x="3124080" y="4767120"/>
            <a:ext cx="2895120" cy="27360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4" name="PlaceHolder 4"/>
          <p:cNvSpPr>
            <a:spLocks noGrp="1"/>
          </p:cNvSpPr>
          <p:nvPr>
            <p:ph type="sldNum"/>
          </p:nvPr>
        </p:nvSpPr>
        <p:spPr>
          <a:xfrm>
            <a:off x="6553080" y="4767120"/>
            <a:ext cx="2133360" cy="27360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907156BE-B7A3-4593-A511-80F90144D685}" type="slidenum">
              <a:rPr lang="en-US" sz="120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/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NUL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www.waterbug.com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95350"/>
            <a:ext cx="7772040" cy="3429000"/>
          </a:xfrm>
        </p:spPr>
        <p:txBody>
          <a:bodyPr/>
          <a:lstStyle/>
          <a:p>
            <a:pPr eaLnBrk="1" hangingPunct="1"/>
            <a:r>
              <a:rPr lang="en-US" sz="8000" dirty="0" smtClean="0">
                <a:latin typeface="+mj-lt"/>
              </a:rPr>
              <a:t>Great ideas </a:t>
            </a:r>
            <a:br>
              <a:rPr lang="en-US" sz="8000" dirty="0" smtClean="0">
                <a:latin typeface="+mj-lt"/>
              </a:rPr>
            </a:br>
            <a:r>
              <a:rPr lang="en-US" sz="8000" dirty="0" smtClean="0">
                <a:latin typeface="+mj-lt"/>
              </a:rPr>
              <a:t>and Practices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5638800" y="209550"/>
            <a:ext cx="3048000" cy="4267200"/>
          </a:xfrm>
        </p:spPr>
        <p:txBody>
          <a:bodyPr/>
          <a:lstStyle/>
          <a:p>
            <a:r>
              <a:rPr lang="en-US" sz="3200" b="1" dirty="0" smtClean="0">
                <a:latin typeface="+mj-lt"/>
              </a:rPr>
              <a:t>Web Cam </a:t>
            </a:r>
            <a:br>
              <a:rPr lang="en-US" sz="3200" b="1" dirty="0" smtClean="0">
                <a:latin typeface="+mj-lt"/>
              </a:rPr>
            </a:br>
            <a:r>
              <a:rPr lang="en-US" sz="3200" b="1" dirty="0" smtClean="0">
                <a:latin typeface="+mj-lt"/>
              </a:rPr>
              <a:t>Diagnosis</a:t>
            </a:r>
          </a:p>
        </p:txBody>
      </p:sp>
      <p:pic>
        <p:nvPicPr>
          <p:cNvPr id="10243" name="Content Placeholder 3" descr="Correct Pattern.bmp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209550"/>
            <a:ext cx="4114800" cy="47921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/>
          </p:nvPr>
        </p:nvSpPr>
        <p:spPr>
          <a:xfrm>
            <a:off x="457200" y="2038350"/>
            <a:ext cx="3429000" cy="1524000"/>
          </a:xfrm>
        </p:spPr>
        <p:txBody>
          <a:bodyPr/>
          <a:lstStyle/>
          <a:p>
            <a:r>
              <a:rPr lang="en-US" sz="2800" dirty="0" smtClean="0"/>
              <a:t>Every engineer </a:t>
            </a:r>
            <a:br>
              <a:rPr lang="en-US" sz="2800" dirty="0" smtClean="0"/>
            </a:br>
            <a:r>
              <a:rPr lang="en-US" sz="2800" dirty="0" smtClean="0"/>
              <a:t>needs a </a:t>
            </a:r>
          </a:p>
          <a:p>
            <a:r>
              <a:rPr lang="en-US" sz="2800" dirty="0" smtClean="0"/>
              <a:t>good tool box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7150"/>
            <a:ext cx="7772040" cy="1143000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What’s in Your Tool Box?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Mark Persons\Documents\Articles and speeches\Articles Published\2011\What's in YOUR Tool Box\images\toolbox-upper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2116" y="971550"/>
            <a:ext cx="4851059" cy="40386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610600" cy="457200"/>
          </a:xfrm>
        </p:spPr>
        <p:txBody>
          <a:bodyPr/>
          <a:lstStyle/>
          <a:p>
            <a:pPr algn="ctr"/>
            <a:r>
              <a:rPr lang="en-US" dirty="0" smtClean="0"/>
              <a:t>Never leave home without plenty of parts and hex wrenches  </a:t>
            </a:r>
            <a:endParaRPr lang="en-US" dirty="0"/>
          </a:p>
        </p:txBody>
      </p:sp>
      <p:pic>
        <p:nvPicPr>
          <p:cNvPr id="3074" name="Picture 2" descr="C:\Users\Mark Persons\Documents\Articles and speeches\Articles Published\2011\What's in YOUR Tool Box\images\toolbox-parts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66750"/>
            <a:ext cx="8382000" cy="43434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k Persons\Documents\Articles and speeches\Articles Published\2011\What's in YOUR Tool Box\images\toolbox-tools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3350"/>
            <a:ext cx="8584368" cy="4876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k Persons\Documents\Articles and speeches\Articles Published\Contract Engineering Van 12-10\images\van-with-Mark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1" y="133350"/>
            <a:ext cx="7086599" cy="4876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86400" y="819150"/>
            <a:ext cx="3429000" cy="3200400"/>
          </a:xfrm>
        </p:spPr>
        <p:txBody>
          <a:bodyPr/>
          <a:lstStyle/>
          <a:p>
            <a:r>
              <a:rPr lang="en-US" sz="2800" dirty="0" smtClean="0"/>
              <a:t>Plenty of room </a:t>
            </a:r>
            <a:br>
              <a:rPr lang="en-US" sz="2800" dirty="0" smtClean="0"/>
            </a:br>
            <a:r>
              <a:rPr lang="en-US" sz="2800" dirty="0" smtClean="0"/>
              <a:t>for tools and supplies.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 steel wall to</a:t>
            </a:r>
            <a:br>
              <a:rPr lang="en-US" sz="2800" dirty="0" smtClean="0"/>
            </a:br>
            <a:r>
              <a:rPr lang="en-US" sz="2800" dirty="0" smtClean="0"/>
              <a:t>protect the driver</a:t>
            </a:r>
            <a:br>
              <a:rPr lang="en-US" sz="2800" dirty="0" smtClean="0"/>
            </a:br>
            <a:r>
              <a:rPr lang="en-US" sz="2800" dirty="0" smtClean="0"/>
              <a:t>too.</a:t>
            </a:r>
            <a:endParaRPr lang="en-US" sz="2800" dirty="0"/>
          </a:p>
        </p:txBody>
      </p:sp>
      <p:pic>
        <p:nvPicPr>
          <p:cNvPr id="6146" name="Picture 2" descr="C:\Users\Mark Persons\Documents\Articles and speeches\Articles Published\Contract Engineering Van 12-10\images\van-rear-door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09550"/>
            <a:ext cx="5181600" cy="48021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0" y="742950"/>
            <a:ext cx="4038600" cy="3886200"/>
          </a:xfrm>
        </p:spPr>
        <p:txBody>
          <a:bodyPr/>
          <a:lstStyle/>
          <a:p>
            <a:r>
              <a:rPr lang="en-US" sz="1900" b="1" dirty="0" smtClean="0"/>
              <a:t>A sliding side door is better </a:t>
            </a:r>
            <a:br>
              <a:rPr lang="en-US" sz="1900" b="1" dirty="0" smtClean="0"/>
            </a:br>
            <a:r>
              <a:rPr lang="en-US" sz="1900" b="1" dirty="0" smtClean="0"/>
              <a:t>than swinging doors in a garage.</a:t>
            </a:r>
            <a:br>
              <a:rPr lang="en-US" sz="1900" b="1" dirty="0" smtClean="0"/>
            </a:br>
            <a:r>
              <a:rPr lang="en-US" sz="1900" b="1" dirty="0"/>
              <a:t/>
            </a:r>
            <a:br>
              <a:rPr lang="en-US" sz="1900" b="1" dirty="0"/>
            </a:br>
            <a:r>
              <a:rPr lang="en-US" sz="1900" b="1" dirty="0" smtClean="0"/>
              <a:t>Six-drawer parts bins with </a:t>
            </a:r>
            <a:br>
              <a:rPr lang="en-US" sz="1900" b="1" dirty="0" smtClean="0"/>
            </a:br>
            <a:r>
              <a:rPr lang="en-US" sz="1900" b="1" dirty="0" smtClean="0"/>
              <a:t>dividers are terrific.</a:t>
            </a:r>
            <a:br>
              <a:rPr lang="en-US" sz="1900" b="1" dirty="0" smtClean="0"/>
            </a:br>
            <a:r>
              <a:rPr lang="en-US" sz="1900" b="1" dirty="0" smtClean="0"/>
              <a:t/>
            </a:r>
            <a:br>
              <a:rPr lang="en-US" sz="1900" b="1" dirty="0" smtClean="0"/>
            </a:br>
            <a:r>
              <a:rPr lang="en-US" sz="1900" b="1" dirty="0" smtClean="0"/>
              <a:t>Lots of parts in boxes</a:t>
            </a:r>
            <a:br>
              <a:rPr lang="en-US" sz="1900" b="1" dirty="0" smtClean="0"/>
            </a:br>
            <a:r>
              <a:rPr lang="en-US" sz="1900" b="1" dirty="0" smtClean="0"/>
              <a:t>on the shelves too.</a:t>
            </a:r>
            <a:br>
              <a:rPr lang="en-US" sz="1900" b="1" dirty="0" smtClean="0"/>
            </a:br>
            <a:r>
              <a:rPr lang="en-US" sz="1900" b="1" dirty="0" smtClean="0"/>
              <a:t/>
            </a:r>
            <a:br>
              <a:rPr lang="en-US" sz="1900" b="1" dirty="0" smtClean="0"/>
            </a:br>
            <a:r>
              <a:rPr lang="en-US" sz="1900" b="1" dirty="0" smtClean="0"/>
              <a:t>Aluminum bar stock </a:t>
            </a:r>
            <a:br>
              <a:rPr lang="en-US" sz="1900" b="1" dirty="0" smtClean="0"/>
            </a:br>
            <a:r>
              <a:rPr lang="en-US" sz="1900" b="1" dirty="0" smtClean="0"/>
              <a:t>holds</a:t>
            </a:r>
            <a:r>
              <a:rPr lang="en-US" sz="1900" b="1" dirty="0"/>
              <a:t> </a:t>
            </a:r>
            <a:r>
              <a:rPr lang="en-US" sz="1900" b="1" dirty="0" smtClean="0"/>
              <a:t>tool box.</a:t>
            </a:r>
            <a:endParaRPr lang="en-US" sz="1900" b="1" dirty="0"/>
          </a:p>
        </p:txBody>
      </p:sp>
      <p:pic>
        <p:nvPicPr>
          <p:cNvPr id="7170" name="Picture 2" descr="C:\Users\Mark Persons\Documents\Articles and speeches\Articles Published\Contract Engineering Van 12-10\images\van-side-door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4819650" cy="48212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095750"/>
            <a:ext cx="3352800" cy="914400"/>
          </a:xfrm>
        </p:spPr>
        <p:txBody>
          <a:bodyPr/>
          <a:lstStyle/>
          <a:p>
            <a:r>
              <a:rPr lang="en-US" sz="2800" b="1" dirty="0" smtClean="0"/>
              <a:t>Tighten  electrical</a:t>
            </a:r>
            <a:br>
              <a:rPr lang="en-US" sz="2800" b="1" dirty="0" smtClean="0"/>
            </a:br>
            <a:r>
              <a:rPr lang="en-US" sz="2800" b="1" dirty="0" smtClean="0"/>
              <a:t>connections yearly</a:t>
            </a:r>
            <a:endParaRPr lang="en-US" sz="2800" b="1" dirty="0"/>
          </a:p>
        </p:txBody>
      </p:sp>
      <p:pic>
        <p:nvPicPr>
          <p:cNvPr id="4" name="Content Placeholder 8" descr="Breaker pannel KMOK FM 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09550"/>
            <a:ext cx="2858266" cy="381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Content Placeholder 9" descr="Breaker pannel KMOK FM 0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133350"/>
            <a:ext cx="3657600" cy="487897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85800" y="742950"/>
            <a:ext cx="777204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Better Yet, View Connection Temperatures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>
          <a:xfrm>
            <a:off x="-76200" y="209550"/>
            <a:ext cx="7162800" cy="479822"/>
          </a:xfrm>
        </p:spPr>
        <p:txBody>
          <a:bodyPr>
            <a:normAutofit fontScale="92500" lnSpcReduction="10000"/>
          </a:bodyPr>
          <a:lstStyle/>
          <a:p>
            <a:pPr algn="ctr" eaLnBrk="1" hangingPunct="1"/>
            <a:r>
              <a:rPr lang="en-US" sz="3600" dirty="0" smtClean="0"/>
              <a:t>Fluke IR Thermometer - $99</a:t>
            </a:r>
          </a:p>
        </p:txBody>
      </p:sp>
      <p:pic>
        <p:nvPicPr>
          <p:cNvPr id="12292" name="Content Placeholder 6" descr="Fluke IR sensor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581150"/>
            <a:ext cx="3200400" cy="2590800"/>
          </a:xfrm>
        </p:spPr>
      </p:pic>
      <p:sp>
        <p:nvSpPr>
          <p:cNvPr id="1229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4800" y="133351"/>
            <a:ext cx="6629401" cy="609600"/>
          </a:xfrm>
        </p:spPr>
        <p:txBody>
          <a:bodyPr/>
          <a:lstStyle/>
          <a:p>
            <a:pPr eaLnBrk="1" hangingPunct="1"/>
            <a:r>
              <a:rPr lang="en-US" dirty="0" smtClean="0"/>
              <a:t>  </a:t>
            </a:r>
          </a:p>
        </p:txBody>
      </p:sp>
      <p:sp>
        <p:nvSpPr>
          <p:cNvPr id="12294" name="Content Placeholder 5"/>
          <p:cNvSpPr>
            <a:spLocks noGrp="1"/>
          </p:cNvSpPr>
          <p:nvPr>
            <p:ph sz="quarter" idx="4"/>
          </p:nvPr>
        </p:nvSpPr>
        <p:spPr>
          <a:xfrm>
            <a:off x="3505200" y="1631156"/>
            <a:ext cx="5181600" cy="2159794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en-US" b="1" dirty="0" smtClean="0"/>
              <a:t>RF Connections</a:t>
            </a:r>
          </a:p>
          <a:p>
            <a:pPr eaLnBrk="1" hangingPunct="1">
              <a:buFont typeface="Arial" charset="0"/>
              <a:buNone/>
            </a:pPr>
            <a:r>
              <a:rPr lang="en-US" b="1" dirty="0" smtClean="0"/>
              <a:t>Electrical breaker boxes</a:t>
            </a:r>
          </a:p>
          <a:p>
            <a:pPr eaLnBrk="1" hangingPunct="1">
              <a:buFont typeface="Arial" charset="0"/>
              <a:buNone/>
            </a:pPr>
            <a:r>
              <a:rPr lang="en-US" b="1" dirty="0" smtClean="0"/>
              <a:t>AM Phasors and ATU components</a:t>
            </a:r>
          </a:p>
          <a:p>
            <a:pPr eaLnBrk="1" hangingPunct="1">
              <a:buFont typeface="Arial" charset="0"/>
              <a:buNone/>
            </a:pPr>
            <a:r>
              <a:rPr lang="en-US" b="1" dirty="0" smtClean="0"/>
              <a:t>Any connection that gets loose </a:t>
            </a:r>
          </a:p>
          <a:p>
            <a:pPr eaLnBrk="1" hangingPunct="1">
              <a:buFont typeface="Arial" charset="0"/>
              <a:buNone/>
            </a:pPr>
            <a:r>
              <a:rPr lang="en-US" b="1" dirty="0" smtClean="0"/>
              <a:t>and generates heat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8600" y="133350"/>
            <a:ext cx="8686800" cy="48387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</a:rPr>
              <a:t/>
            </a:r>
            <a:br>
              <a:rPr lang="en-US" sz="2600" b="1" dirty="0" smtClean="0">
                <a:solidFill>
                  <a:schemeClr val="tx1"/>
                </a:solidFill>
              </a:rPr>
            </a:br>
            <a:r>
              <a:rPr lang="en-US" sz="2600" b="1" dirty="0" smtClean="0">
                <a:solidFill>
                  <a:schemeClr val="tx1"/>
                </a:solidFill>
              </a:rPr>
              <a:t>Tag Team of</a:t>
            </a:r>
          </a:p>
          <a:p>
            <a:pPr algn="ctr"/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</a:rPr>
              <a:t>John Bisset </a:t>
            </a:r>
            <a:br>
              <a:rPr lang="en-US" sz="5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</a:rPr>
              <a:t>CPB, KD4LJD</a:t>
            </a:r>
          </a:p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and</a:t>
            </a:r>
          </a:p>
          <a:p>
            <a:pPr algn="ctr"/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</a:rPr>
              <a:t>Mark Persons </a:t>
            </a:r>
            <a:br>
              <a:rPr lang="en-US" sz="5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</a:rPr>
              <a:t>CPBE, CBNT, AMD, WØMH</a:t>
            </a:r>
            <a:endParaRPr lang="en-US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85800" y="209550"/>
            <a:ext cx="6324600" cy="533400"/>
          </a:xfrm>
        </p:spPr>
        <p:txBody>
          <a:bodyPr/>
          <a:lstStyle/>
          <a:p>
            <a:r>
              <a:rPr lang="en-US" sz="2800" dirty="0" smtClean="0"/>
              <a:t>Rigid Coaxial Thermal Imaging</a:t>
            </a:r>
          </a:p>
        </p:txBody>
      </p:sp>
      <p:pic>
        <p:nvPicPr>
          <p:cNvPr id="13315" name="Content Placeholder 3" descr="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0309" y="819150"/>
            <a:ext cx="6825225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Orange is the hottest</a:t>
            </a:r>
          </a:p>
        </p:txBody>
      </p:sp>
      <p:pic>
        <p:nvPicPr>
          <p:cNvPr id="14339" name="Content Placeholder 5" descr="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1" y="1257300"/>
            <a:ext cx="7339511" cy="3699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228600" y="1123950"/>
            <a:ext cx="3124200" cy="2895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/>
              <a:t>A Fluke Volt-Pen </a:t>
            </a:r>
            <a:br>
              <a:rPr lang="en-US" sz="2400" b="1" dirty="0" smtClean="0"/>
            </a:br>
            <a:r>
              <a:rPr lang="en-US" sz="2400" b="1" dirty="0" smtClean="0"/>
              <a:t>could save your life</a:t>
            </a:r>
          </a:p>
        </p:txBody>
      </p:sp>
      <p:pic>
        <p:nvPicPr>
          <p:cNvPr id="15363" name="Content Placeholder 3" descr="DSC00805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57600" y="819150"/>
            <a:ext cx="5181600" cy="3886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205978"/>
            <a:ext cx="2590800" cy="150852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Proper Grounding  </a:t>
            </a:r>
            <a:br>
              <a:rPr lang="en-US" dirty="0" smtClean="0"/>
            </a:br>
            <a:r>
              <a:rPr lang="en-US" dirty="0" smtClean="0"/>
              <a:t>Limits Lightning Damage</a:t>
            </a:r>
          </a:p>
        </p:txBody>
      </p:sp>
      <p:pic>
        <p:nvPicPr>
          <p:cNvPr id="16387" name="Content Placeholder 4" descr="DSC00902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164845"/>
            <a:ext cx="3352800" cy="1683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388" name="Content Placeholder 5" descr="DSC01857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1962150"/>
            <a:ext cx="6096000" cy="30605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76350"/>
            <a:ext cx="1295400" cy="2209800"/>
          </a:xfrm>
        </p:spPr>
        <p:txBody>
          <a:bodyPr>
            <a:normAutofit/>
          </a:bodyPr>
          <a:lstStyle/>
          <a:p>
            <a:r>
              <a:rPr lang="en-US" dirty="0" smtClean="0"/>
              <a:t>Old </a:t>
            </a:r>
            <a:br>
              <a:rPr lang="en-US" dirty="0" smtClean="0"/>
            </a:br>
            <a:r>
              <a:rPr lang="en-US" dirty="0" smtClean="0"/>
              <a:t>transmitters </a:t>
            </a:r>
            <a:br>
              <a:rPr lang="en-US" dirty="0" smtClean="0"/>
            </a:br>
            <a:r>
              <a:rPr lang="en-US" dirty="0" smtClean="0"/>
              <a:t>make </a:t>
            </a:r>
            <a:br>
              <a:rPr lang="en-US" dirty="0" smtClean="0"/>
            </a:br>
            <a:r>
              <a:rPr lang="en-US" dirty="0" smtClean="0"/>
              <a:t>great </a:t>
            </a:r>
            <a:br>
              <a:rPr lang="en-US" dirty="0" smtClean="0"/>
            </a:br>
            <a:r>
              <a:rPr lang="en-US" dirty="0" smtClean="0"/>
              <a:t>backups</a:t>
            </a:r>
            <a:endParaRPr lang="en-US" dirty="0"/>
          </a:p>
        </p:txBody>
      </p:sp>
      <p:pic>
        <p:nvPicPr>
          <p:cNvPr id="8194" name="Picture 2" descr="C:\Users\Mark Persons\Documents\Articles and speeches\Articles Published\Old AM Transmitters\old-xmtr-Bauer_70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09550"/>
            <a:ext cx="7567292" cy="472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485900" y="1924050"/>
            <a:ext cx="4724400" cy="1295400"/>
          </a:xfrm>
        </p:spPr>
        <p:txBody>
          <a:bodyPr/>
          <a:lstStyle/>
          <a:p>
            <a:r>
              <a:rPr lang="en-US" sz="3200" b="1" dirty="0" smtClean="0"/>
              <a:t>Hollow-state electronics</a:t>
            </a:r>
            <a:endParaRPr lang="en-US" sz="3200" b="1" dirty="0"/>
          </a:p>
        </p:txBody>
      </p:sp>
      <p:pic>
        <p:nvPicPr>
          <p:cNvPr id="9218" name="Picture 2" descr="C:\Users\Mark Persons\Documents\Articles and speeches\Articles Published\Old AM Transmitters\old-xmtr-833A-tubes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09550"/>
            <a:ext cx="7067549" cy="480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7150"/>
            <a:ext cx="7772040" cy="609600"/>
          </a:xfrm>
        </p:spPr>
        <p:txBody>
          <a:bodyPr>
            <a:normAutofit/>
          </a:bodyPr>
          <a:lstStyle/>
          <a:p>
            <a:r>
              <a:rPr lang="en-US" b="1" dirty="0" smtClean="0"/>
              <a:t>An oscilloscope…</a:t>
            </a:r>
            <a:r>
              <a:rPr lang="en-US" b="1" dirty="0"/>
              <a:t>y</a:t>
            </a:r>
            <a:r>
              <a:rPr lang="en-US" b="1" dirty="0" smtClean="0"/>
              <a:t>our “best” AM Modulation Monitor</a:t>
            </a:r>
            <a:endParaRPr lang="en-US" b="1" dirty="0"/>
          </a:p>
        </p:txBody>
      </p:sp>
      <p:pic>
        <p:nvPicPr>
          <p:cNvPr id="10242" name="Picture 2" descr="C:\Users\Mark Persons\Documents\Articles and speeches\Articles Published\Old AM Transmitters\old-xmtr-100%-modulation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90550"/>
            <a:ext cx="7391400" cy="445770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843537" y="2109213"/>
            <a:ext cx="3433524" cy="84435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RF Exposure!!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1266" name="Picture 2" descr="C:\Users\Mark Persons\Documents\Articles and speeches\RF Exposure\IMG_449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09550"/>
            <a:ext cx="6781800" cy="472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333500" y="2000250"/>
            <a:ext cx="3886200" cy="762000"/>
          </a:xfrm>
        </p:spPr>
        <p:txBody>
          <a:bodyPr/>
          <a:lstStyle/>
          <a:p>
            <a:r>
              <a:rPr lang="en-US" sz="4800" dirty="0" smtClean="0">
                <a:solidFill>
                  <a:srgbClr val="00CC66"/>
                </a:solidFill>
              </a:rPr>
              <a:t>RF Shielded</a:t>
            </a:r>
            <a:endParaRPr lang="en-US" sz="4800" dirty="0">
              <a:solidFill>
                <a:srgbClr val="00CC66"/>
              </a:solidFill>
            </a:endParaRPr>
          </a:p>
        </p:txBody>
      </p:sp>
      <p:pic>
        <p:nvPicPr>
          <p:cNvPr id="12290" name="Picture 2" descr="C:\Users\Mark Persons\Documents\Articles and speeches\RF Exposure\IMG_450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09550"/>
            <a:ext cx="7340600" cy="472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412880" y="1851030"/>
            <a:ext cx="4191000" cy="1212840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1"/>
                </a:solidFill>
              </a:rPr>
              <a:t>Enclosed AM RF Switch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13314" name="Picture 2" descr="C:\Users\Mark Persons\Documents\My Webs\M.W. Persons\images\AM-RF-Switch-rack-bk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495550"/>
            <a:ext cx="7234994" cy="2473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315" name="Picture 3" descr="C:\Users\Mark Persons\Documents\My Webs\M.W. Persons\images\AM-RF-Switch-rac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09550"/>
            <a:ext cx="7198291" cy="1752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"/>
          <p:cNvSpPr>
            <a:spLocks noGrp="1"/>
          </p:cNvSpPr>
          <p:nvPr>
            <p:ph type="title"/>
          </p:nvPr>
        </p:nvSpPr>
        <p:spPr>
          <a:xfrm>
            <a:off x="381000" y="114300"/>
            <a:ext cx="8382000" cy="933450"/>
          </a:xfrm>
        </p:spPr>
        <p:txBody>
          <a:bodyPr/>
          <a:lstStyle/>
          <a:p>
            <a:pPr algn="ctr" eaLnBrk="1" hangingPunct="1"/>
            <a:r>
              <a:rPr lang="en-US" sz="2800" dirty="0" smtClean="0"/>
              <a:t>Another Format Change and the Angry Listener</a:t>
            </a:r>
          </a:p>
        </p:txBody>
      </p:sp>
      <p:pic>
        <p:nvPicPr>
          <p:cNvPr id="1027" name="Picture 3" descr="C:\Temp\building-broken-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04950"/>
            <a:ext cx="4607719" cy="34557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6" name="Picture 2" descr="C:\Temp\front-end-loader-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047750"/>
            <a:ext cx="4531520" cy="33986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85800" y="209550"/>
            <a:ext cx="6324600" cy="1143000"/>
          </a:xfrm>
        </p:spPr>
        <p:txBody>
          <a:bodyPr/>
          <a:lstStyle/>
          <a:p>
            <a:r>
              <a:rPr lang="en-US" sz="3200" dirty="0" smtClean="0"/>
              <a:t>Use Labels Liberally</a:t>
            </a:r>
            <a:br>
              <a:rPr lang="en-US" sz="3200" dirty="0" smtClean="0"/>
            </a:br>
            <a:r>
              <a:rPr lang="en-US" sz="2000" dirty="0" smtClean="0"/>
              <a:t>Watch it!  No political comments allowed here!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</a:p>
        </p:txBody>
      </p:sp>
      <p:pic>
        <p:nvPicPr>
          <p:cNvPr id="18436" name="Content Placeholder 6" descr="DSC0080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581150"/>
            <a:ext cx="4419600" cy="2745234"/>
          </a:xfrm>
          <a:ln>
            <a:solidFill>
              <a:schemeClr val="tx1"/>
            </a:solidFill>
          </a:ln>
        </p:spPr>
      </p:pic>
      <p:pic>
        <p:nvPicPr>
          <p:cNvPr id="18438" name="Content Placeholder 7" descr="DSC0080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1581151"/>
            <a:ext cx="4267200" cy="274320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76200" y="133350"/>
            <a:ext cx="8991600" cy="609600"/>
          </a:xfrm>
        </p:spPr>
        <p:txBody>
          <a:bodyPr/>
          <a:lstStyle/>
          <a:p>
            <a:pPr algn="ctr"/>
            <a:r>
              <a:rPr lang="en-US" sz="2800" dirty="0" smtClean="0"/>
              <a:t>A Drip Pan Catches Condensate – Cheap Insurance</a:t>
            </a:r>
          </a:p>
        </p:txBody>
      </p:sp>
      <p:sp>
        <p:nvSpPr>
          <p:cNvPr id="21507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  </a:t>
            </a:r>
          </a:p>
        </p:txBody>
      </p:sp>
      <p:pic>
        <p:nvPicPr>
          <p:cNvPr id="21508" name="Content Placeholder 6" descr="Picture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895351"/>
            <a:ext cx="7086600" cy="3886199"/>
          </a:xfrm>
          <a:ln>
            <a:solidFill>
              <a:schemeClr val="accent1"/>
            </a:solidFill>
          </a:ln>
        </p:spPr>
      </p:pic>
      <p:sp>
        <p:nvSpPr>
          <p:cNvPr id="2150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2401" y="4781550"/>
            <a:ext cx="8534400" cy="304800"/>
          </a:xfrm>
        </p:spPr>
        <p:txBody>
          <a:bodyPr>
            <a:normAutofit fontScale="32500" lnSpcReduction="20000"/>
          </a:bodyPr>
          <a:lstStyle/>
          <a:p>
            <a:r>
              <a:rPr lang="en-US" dirty="0" smtClean="0"/>
              <a:t>  </a:t>
            </a:r>
          </a:p>
          <a:p>
            <a:pPr algn="ctr"/>
            <a:r>
              <a:rPr lang="en-US" sz="4300" dirty="0" smtClean="0"/>
              <a:t>  Protects equipment underneath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477000" y="1809750"/>
            <a:ext cx="2133600" cy="11049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/>
              <a:t>Inspect Towers </a:t>
            </a:r>
            <a:br>
              <a:rPr lang="en-US" b="1" dirty="0" smtClean="0"/>
            </a:br>
            <a:r>
              <a:rPr lang="en-US" b="1" dirty="0" smtClean="0"/>
              <a:t>After Wind Storms</a:t>
            </a:r>
          </a:p>
        </p:txBody>
      </p:sp>
      <p:pic>
        <p:nvPicPr>
          <p:cNvPr id="22531" name="Content Placeholder 3" descr="100_045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209550"/>
            <a:ext cx="5943600" cy="44577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4552950"/>
            <a:ext cx="8915400" cy="4572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The result of Wind Shear – do you have a backup plan?</a:t>
            </a:r>
          </a:p>
        </p:txBody>
      </p:sp>
      <p:pic>
        <p:nvPicPr>
          <p:cNvPr id="23555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228600" y="133350"/>
            <a:ext cx="6781800" cy="4430047"/>
          </a:xfrm>
          <a:ln>
            <a:solidFill>
              <a:schemeClr val="tx1"/>
            </a:solidFill>
          </a:ln>
        </p:spPr>
      </p:pic>
      <p:sp>
        <p:nvSpPr>
          <p:cNvPr id="4103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76200" y="4705350"/>
            <a:ext cx="8991600" cy="381000"/>
          </a:xfrm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  <p:sp>
        <p:nvSpPr>
          <p:cNvPr id="30725" name="Rectangle 23"/>
          <p:cNvSpPr>
            <a:spLocks noGrp="1" noChangeArrowheads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dirty="0"/>
              <a:t> 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utoUpdateAnimBg="0"/>
      <p:bldP spid="4103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 rot="16964824">
            <a:off x="6562653" y="2067001"/>
            <a:ext cx="3408577" cy="867982"/>
          </a:xfrm>
        </p:spPr>
        <p:txBody>
          <a:bodyPr/>
          <a:lstStyle/>
          <a:p>
            <a:pPr eaLnBrk="1" hangingPunct="1"/>
            <a:r>
              <a:rPr lang="en-US" dirty="0" smtClean="0"/>
              <a:t>WANTED: Qualified Site Manager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ALWAYS Monitor Sub contractors</a:t>
            </a:r>
          </a:p>
        </p:txBody>
      </p:sp>
      <p:pic>
        <p:nvPicPr>
          <p:cNvPr id="24579" name="Picture 3" descr="D:\02-12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133350"/>
            <a:ext cx="7239001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09550"/>
            <a:ext cx="4343400" cy="381000"/>
          </a:xfrm>
        </p:spPr>
        <p:txBody>
          <a:bodyPr/>
          <a:lstStyle/>
          <a:p>
            <a:pPr eaLnBrk="1" hangingPunct="1"/>
            <a:r>
              <a:rPr lang="en-US" dirty="0" smtClean="0"/>
              <a:t>Coax Is Not a Climbing Peg!</a:t>
            </a:r>
          </a:p>
        </p:txBody>
      </p:sp>
      <p:pic>
        <p:nvPicPr>
          <p:cNvPr id="25603" name="Picture 4" descr="D:\08-14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19150"/>
            <a:ext cx="8562674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28600" y="438150"/>
            <a:ext cx="4648200" cy="838199"/>
          </a:xfrm>
        </p:spPr>
        <p:txBody>
          <a:bodyPr/>
          <a:lstStyle/>
          <a:p>
            <a:r>
              <a:rPr lang="en-US" sz="2000" dirty="0" smtClean="0"/>
              <a:t>Satellite Maintenance – Bee Keeper</a:t>
            </a:r>
          </a:p>
        </p:txBody>
      </p:sp>
      <p:pic>
        <p:nvPicPr>
          <p:cNvPr id="26627" name="Content Placeholder 4" descr="DSCF0078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504950"/>
            <a:ext cx="4679199" cy="3048000"/>
          </a:xfrm>
          <a:prstGeom prst="rect">
            <a:avLst/>
          </a:prstGeom>
        </p:spPr>
      </p:pic>
      <p:pic>
        <p:nvPicPr>
          <p:cNvPr id="26628" name="Content Placeholder 5" descr="DSCF0083 (2)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29200" y="819150"/>
            <a:ext cx="3810000" cy="3770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222772"/>
          </a:xfrm>
        </p:spPr>
        <p:txBody>
          <a:bodyPr/>
          <a:lstStyle/>
          <a:p>
            <a:pPr eaLnBrk="1" hangingPunct="1"/>
            <a:r>
              <a:rPr lang="en-US" smtClean="0"/>
              <a:t>A 1-Liter Water Bottle Solution Prevent Wasp Nests!</a:t>
            </a:r>
          </a:p>
        </p:txBody>
      </p:sp>
      <p:pic>
        <p:nvPicPr>
          <p:cNvPr id="27651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1371600"/>
            <a:ext cx="6400800" cy="360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85800" y="133350"/>
            <a:ext cx="5486400" cy="609600"/>
          </a:xfrm>
        </p:spPr>
        <p:txBody>
          <a:bodyPr/>
          <a:lstStyle/>
          <a:p>
            <a:r>
              <a:rPr lang="en-US" dirty="0" smtClean="0"/>
              <a:t>Be Kind To Animals</a:t>
            </a:r>
          </a:p>
        </p:txBody>
      </p:sp>
      <p:pic>
        <p:nvPicPr>
          <p:cNvPr id="55298" name="Picture 2" descr="C:\Temp\man-animal-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742950"/>
            <a:ext cx="3276600" cy="38275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5300" name="Picture 4" descr="C:\Temp\animal-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742950"/>
            <a:ext cx="3429000" cy="38377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85800" y="209550"/>
            <a:ext cx="6553200" cy="457200"/>
          </a:xfrm>
        </p:spPr>
        <p:txBody>
          <a:bodyPr/>
          <a:lstStyle/>
          <a:p>
            <a:r>
              <a:rPr lang="en-US" dirty="0" smtClean="0"/>
              <a:t>What’s Hiding  In Your Pipe?</a:t>
            </a:r>
          </a:p>
        </p:txBody>
      </p:sp>
      <p:pic>
        <p:nvPicPr>
          <p:cNvPr id="29699" name="Content Placeholder 4" descr="DSC00996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742949"/>
            <a:ext cx="8077200" cy="39276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700" name="Content Placeholder 3"/>
          <p:cNvSpPr>
            <a:spLocks noGrp="1"/>
          </p:cNvSpPr>
          <p:nvPr>
            <p:ph sz="half" idx="4294967295"/>
          </p:nvPr>
        </p:nvSpPr>
        <p:spPr>
          <a:xfrm>
            <a:off x="4648200" y="4514851"/>
            <a:ext cx="4038600" cy="79772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r>
              <a:rPr lang="en-US" smtClean="0"/>
              <a:t> </a:t>
            </a:r>
          </a:p>
          <a:p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651272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Site Security is Important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half" idx="4294967295"/>
          </p:nvPr>
        </p:nvSpPr>
        <p:spPr>
          <a:xfrm>
            <a:off x="228600" y="742950"/>
            <a:ext cx="3733800" cy="4191000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 smtClean="0"/>
              <a:t>Locks</a:t>
            </a:r>
          </a:p>
          <a:p>
            <a:endParaRPr lang="en-US" sz="2000" b="1" dirty="0" smtClean="0"/>
          </a:p>
          <a:p>
            <a:r>
              <a:rPr lang="en-US" sz="3200" b="1" dirty="0" smtClean="0"/>
              <a:t>Alarm Systems</a:t>
            </a:r>
          </a:p>
          <a:p>
            <a:endParaRPr lang="en-US" sz="2000" b="1" dirty="0" smtClean="0"/>
          </a:p>
          <a:p>
            <a:r>
              <a:rPr lang="en-US" sz="3200" b="1" dirty="0" smtClean="0"/>
              <a:t>Redundancy</a:t>
            </a:r>
          </a:p>
          <a:p>
            <a:endParaRPr lang="en-US" sz="2000" b="1" dirty="0" smtClean="0"/>
          </a:p>
          <a:p>
            <a:r>
              <a:rPr lang="en-US" sz="3200" b="1" dirty="0" smtClean="0"/>
              <a:t>Make A Friend </a:t>
            </a:r>
          </a:p>
          <a:p>
            <a:r>
              <a:rPr lang="en-US" sz="3200" b="1" dirty="0" smtClean="0"/>
              <a:t>with </a:t>
            </a:r>
          </a:p>
          <a:p>
            <a:r>
              <a:rPr lang="en-US" sz="3200" b="1" dirty="0" smtClean="0"/>
              <a:t>Law Enforcement</a:t>
            </a:r>
          </a:p>
        </p:txBody>
      </p:sp>
      <p:pic>
        <p:nvPicPr>
          <p:cNvPr id="4100" name="Content Placeholder 3" descr="Dodgeville tower May 2009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209354"/>
            <a:ext cx="4835662" cy="483814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 rot="16200000">
            <a:off x="5905500" y="2000250"/>
            <a:ext cx="4419600" cy="9906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Engineering Ingenuity!</a:t>
            </a:r>
          </a:p>
        </p:txBody>
      </p:sp>
      <p:pic>
        <p:nvPicPr>
          <p:cNvPr id="30723" name="Content Placeholder 3" descr="RRicher-coffee warmer-tifi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209550"/>
            <a:ext cx="7010400" cy="48351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00600" y="819150"/>
            <a:ext cx="3657240" cy="3810000"/>
          </a:xfrm>
        </p:spPr>
        <p:txBody>
          <a:bodyPr/>
          <a:lstStyle/>
          <a:p>
            <a:r>
              <a:rPr lang="en-US" sz="2400" dirty="0" smtClean="0"/>
              <a:t>Keep hand written </a:t>
            </a:r>
            <a:br>
              <a:rPr lang="en-US" sz="2400" dirty="0" smtClean="0"/>
            </a:br>
            <a:r>
              <a:rPr lang="en-US" sz="2400" dirty="0" smtClean="0"/>
              <a:t>notes so you</a:t>
            </a:r>
            <a:br>
              <a:rPr lang="en-US" sz="2400" dirty="0" smtClean="0"/>
            </a:br>
            <a:r>
              <a:rPr lang="en-US" sz="2400" dirty="0" smtClean="0"/>
              <a:t>know what to bill.  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Forgetting to make</a:t>
            </a:r>
            <a:br>
              <a:rPr lang="en-US" sz="2400" dirty="0" smtClean="0"/>
            </a:br>
            <a:r>
              <a:rPr lang="en-US" sz="2400" dirty="0" smtClean="0"/>
              <a:t>notes means </a:t>
            </a:r>
            <a:br>
              <a:rPr lang="en-US" sz="2400" dirty="0" smtClean="0"/>
            </a:br>
            <a:r>
              <a:rPr lang="en-US" sz="2400" dirty="0" smtClean="0"/>
              <a:t>forgetting to bill.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Ouch!</a:t>
            </a:r>
            <a:endParaRPr lang="en-US" sz="2400" dirty="0"/>
          </a:p>
        </p:txBody>
      </p:sp>
      <p:pic>
        <p:nvPicPr>
          <p:cNvPr id="21508" name="Picture 4" descr="C:\Temp\field notes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3350"/>
            <a:ext cx="4343400" cy="4841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228600" y="133350"/>
          <a:ext cx="4343400" cy="4914900"/>
        </p:xfrm>
        <a:graphic>
          <a:graphicData uri="http://schemas.openxmlformats.org/presentationml/2006/ole">
            <p:oleObj spid="_x0000_s1026" name="Document" r:id="rId3" imgW="6132516" imgH="7053827" progId="">
              <p:embed/>
            </p:oleObj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05400" y="666750"/>
            <a:ext cx="3352440" cy="3886200"/>
          </a:xfrm>
        </p:spPr>
        <p:txBody>
          <a:bodyPr/>
          <a:lstStyle/>
          <a:p>
            <a:pPr algn="ctr"/>
            <a:r>
              <a:rPr lang="en-US" sz="2400" b="1" dirty="0" smtClean="0"/>
              <a:t>Field Reports </a:t>
            </a:r>
            <a:br>
              <a:rPr lang="en-US" sz="2400" b="1" dirty="0" smtClean="0"/>
            </a:br>
            <a:r>
              <a:rPr lang="en-US" sz="2400" b="1" dirty="0" smtClean="0"/>
              <a:t>are</a:t>
            </a:r>
            <a:r>
              <a:rPr lang="en-US" sz="2400" b="1" dirty="0"/>
              <a:t> </a:t>
            </a:r>
            <a:r>
              <a:rPr lang="en-US" sz="2400" b="1" dirty="0" smtClean="0"/>
              <a:t>important.  </a:t>
            </a:r>
            <a:br>
              <a:rPr lang="en-US" sz="2400" b="1" dirty="0" smtClean="0"/>
            </a:b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>They tell the </a:t>
            </a:r>
            <a:br>
              <a:rPr lang="en-US" sz="2400" b="1" dirty="0" smtClean="0"/>
            </a:br>
            <a:r>
              <a:rPr lang="en-US" sz="2400" b="1" dirty="0" smtClean="0"/>
              <a:t>story</a:t>
            </a:r>
            <a:r>
              <a:rPr lang="en-US" sz="2400" b="1" dirty="0"/>
              <a:t> </a:t>
            </a:r>
            <a:r>
              <a:rPr lang="en-US" sz="2400" b="1" dirty="0" smtClean="0"/>
              <a:t>of what </a:t>
            </a:r>
            <a:br>
              <a:rPr lang="en-US" sz="2400" b="1" dirty="0" smtClean="0"/>
            </a:br>
            <a:r>
              <a:rPr lang="en-US" sz="2400" b="1" dirty="0" smtClean="0"/>
              <a:t>you have done. 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85800" y="57150"/>
            <a:ext cx="3200400" cy="533400"/>
          </a:xfrm>
        </p:spPr>
        <p:txBody>
          <a:bodyPr/>
          <a:lstStyle/>
          <a:p>
            <a:r>
              <a:rPr lang="en-US" dirty="0" smtClean="0"/>
              <a:t>A Cheap Test Clip Holder</a:t>
            </a:r>
          </a:p>
        </p:txBody>
      </p:sp>
      <p:pic>
        <p:nvPicPr>
          <p:cNvPr id="31747" name="Content Placeholder 4" descr="Christmaqs light package (2).bmp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" y="742950"/>
            <a:ext cx="3886200" cy="23145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748" name="Content Placeholder 5" descr="Finish product-cable holder.bmp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81400" y="1200150"/>
            <a:ext cx="5393266" cy="34147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7239000" y="1047750"/>
            <a:ext cx="1752600" cy="1219200"/>
          </a:xfrm>
        </p:spPr>
        <p:txBody>
          <a:bodyPr/>
          <a:lstStyle/>
          <a:p>
            <a:pPr eaLnBrk="1" hangingPunct="1"/>
            <a:r>
              <a:rPr lang="en-US" dirty="0" smtClean="0"/>
              <a:t>Another </a:t>
            </a:r>
            <a:br>
              <a:rPr lang="en-US" dirty="0" smtClean="0"/>
            </a:br>
            <a:r>
              <a:rPr lang="en-US" dirty="0" smtClean="0"/>
              <a:t>Third Hand </a:t>
            </a:r>
            <a:br>
              <a:rPr lang="en-US" dirty="0" smtClean="0"/>
            </a:br>
            <a:r>
              <a:rPr lang="en-US" dirty="0" smtClean="0"/>
              <a:t>Solution</a:t>
            </a:r>
          </a:p>
        </p:txBody>
      </p:sp>
      <p:pic>
        <p:nvPicPr>
          <p:cNvPr id="32771" name="Content Placeholder 3" descr="Kerbawy-DSC0079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33350"/>
            <a:ext cx="6553200" cy="4914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3"/>
          <p:cNvSpPr>
            <a:spLocks noGrp="1"/>
          </p:cNvSpPr>
          <p:nvPr>
            <p:ph type="title"/>
          </p:nvPr>
        </p:nvSpPr>
        <p:spPr>
          <a:xfrm>
            <a:off x="228600" y="133350"/>
            <a:ext cx="57912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Don’t Throw Away the White Board</a:t>
            </a:r>
          </a:p>
        </p:txBody>
      </p:sp>
      <p:pic>
        <p:nvPicPr>
          <p:cNvPr id="33795" name="Content Placeholder 6" descr="IMG00218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895350"/>
            <a:ext cx="4368800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796" name="Content Placeholder 7" descr="IMG00219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895350"/>
            <a:ext cx="4394200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5181600" y="514350"/>
            <a:ext cx="3505200" cy="1257300"/>
          </a:xfrm>
        </p:spPr>
        <p:txBody>
          <a:bodyPr/>
          <a:lstStyle/>
          <a:p>
            <a:pPr eaLnBrk="1" hangingPunct="1"/>
            <a:r>
              <a:rPr lang="en-US" dirty="0" smtClean="0"/>
              <a:t>More Innovation</a:t>
            </a:r>
          </a:p>
        </p:txBody>
      </p:sp>
      <p:pic>
        <p:nvPicPr>
          <p:cNvPr id="34819" name="Picture 2" descr="C:\Users\John Bisset\Documents\WGMS21636349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33350"/>
            <a:ext cx="3276600" cy="4914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85800" y="742950"/>
            <a:ext cx="7772040" cy="5334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www.waterbug.com</a:t>
            </a:r>
            <a:endParaRPr lang="en-US" dirty="0" smtClean="0"/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1"/>
            <a:ext cx="6019800" cy="457199"/>
          </a:xfrm>
        </p:spPr>
        <p:txBody>
          <a:bodyPr/>
          <a:lstStyle/>
          <a:p>
            <a:r>
              <a:rPr lang="en-US" dirty="0" smtClean="0"/>
              <a:t>Prevent  flooding with a water sensor</a:t>
            </a:r>
          </a:p>
        </p:txBody>
      </p:sp>
      <p:pic>
        <p:nvPicPr>
          <p:cNvPr id="19460" name="Content Placeholder 6" descr="DSC008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428750"/>
            <a:ext cx="4343400" cy="2971800"/>
          </a:xfrm>
          <a:ln>
            <a:solidFill>
              <a:schemeClr val="tx1"/>
            </a:solidFill>
          </a:ln>
        </p:spPr>
      </p:pic>
      <p:pic>
        <p:nvPicPr>
          <p:cNvPr id="19462" name="Content Placeholder 7" descr="DSC00811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57067" y="1428750"/>
            <a:ext cx="4284797" cy="297180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76200" y="133350"/>
            <a:ext cx="8381640" cy="685800"/>
          </a:xfrm>
        </p:spPr>
        <p:txBody>
          <a:bodyPr/>
          <a:lstStyle/>
          <a:p>
            <a:r>
              <a:rPr lang="en-US" dirty="0" smtClean="0"/>
              <a:t>Burk Arc Detector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42951"/>
            <a:ext cx="4040188" cy="533400"/>
          </a:xfrm>
        </p:spPr>
        <p:txBody>
          <a:bodyPr/>
          <a:lstStyle/>
          <a:p>
            <a:r>
              <a:rPr lang="en-US" dirty="0" smtClean="0"/>
              <a:t>Blue light indicates arc</a:t>
            </a:r>
          </a:p>
        </p:txBody>
      </p:sp>
      <p:pic>
        <p:nvPicPr>
          <p:cNvPr id="20484" name="Content Placeholder 6" descr="DSC0359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428750"/>
            <a:ext cx="4532923" cy="3048000"/>
          </a:xfrm>
          <a:ln>
            <a:solidFill>
              <a:schemeClr val="tx1"/>
            </a:solidFill>
          </a:ln>
        </p:spPr>
      </p:pic>
      <p:sp>
        <p:nvSpPr>
          <p:cNvPr id="2048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819151"/>
            <a:ext cx="4041775" cy="457200"/>
          </a:xfrm>
        </p:spPr>
        <p:txBody>
          <a:bodyPr/>
          <a:lstStyle/>
          <a:p>
            <a:r>
              <a:rPr lang="en-US" dirty="0" smtClean="0"/>
              <a:t>Any flame or arc is detected</a:t>
            </a:r>
          </a:p>
        </p:txBody>
      </p:sp>
      <p:pic>
        <p:nvPicPr>
          <p:cNvPr id="20486" name="Content Placeholder 7" descr="DSC0359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90045" y="1428750"/>
            <a:ext cx="4204731" cy="304800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678482">
            <a:off x="6321650" y="2347445"/>
            <a:ext cx="4040343" cy="685800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Hall of Shame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4338" name="Picture 2" descr="C:\Users\Mark Persons\Documents\Articles and speeches\Articles Published\2012\Hall of Shame published 11-21-12\Original photos\computer-networking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133350"/>
            <a:ext cx="7318882" cy="4840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209550"/>
            <a:ext cx="7772040" cy="533400"/>
          </a:xfrm>
        </p:spPr>
        <p:txBody>
          <a:bodyPr/>
          <a:lstStyle/>
          <a:p>
            <a:r>
              <a:rPr lang="en-US" sz="2800" dirty="0" smtClean="0"/>
              <a:t>Organize and Identify All Keys</a:t>
            </a:r>
          </a:p>
        </p:txBody>
      </p:sp>
      <p:pic>
        <p:nvPicPr>
          <p:cNvPr id="5123" name="Content Placeholder 3" descr="DSC0013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819150"/>
            <a:ext cx="7315199" cy="41140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8686800" cy="6096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120 VAC power cord going through a door along with computer wiring!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C:\Users\Mark Persons\Documents\Articles and speeches\Articles Published\2012\Hall of Shame published 11-21-12\Original photos\IMG_087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66750"/>
            <a:ext cx="6735866" cy="434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Your Terminal Room?</a:t>
            </a:r>
          </a:p>
        </p:txBody>
      </p:sp>
      <p:sp>
        <p:nvSpPr>
          <p:cNvPr id="17411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pic>
        <p:nvPicPr>
          <p:cNvPr id="17412" name="Content Placeholder 11" descr="before axia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819150"/>
            <a:ext cx="4284133" cy="3505200"/>
          </a:xfrm>
          <a:ln>
            <a:noFill/>
          </a:ln>
        </p:spPr>
      </p:pic>
      <p:sp>
        <p:nvSpPr>
          <p:cNvPr id="17413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pic>
        <p:nvPicPr>
          <p:cNvPr id="17414" name="Content Placeholder 12" descr="after axia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0" y="819150"/>
            <a:ext cx="3965331" cy="3352800"/>
          </a:xfr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4300"/>
            <a:ext cx="2743200" cy="48196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Satellite dish </a:t>
            </a:r>
            <a:br>
              <a:rPr lang="en-US" sz="3600" dirty="0" smtClean="0"/>
            </a:br>
            <a:r>
              <a:rPr lang="en-US" sz="3600" dirty="0" smtClean="0"/>
              <a:t>held in </a:t>
            </a:r>
            <a:br>
              <a:rPr lang="en-US" sz="3600" dirty="0" smtClean="0"/>
            </a:br>
            <a:r>
              <a:rPr lang="en-US" sz="3600" dirty="0" smtClean="0"/>
              <a:t>position by</a:t>
            </a:r>
            <a:br>
              <a:rPr lang="en-US" sz="3600" dirty="0" smtClean="0"/>
            </a:br>
            <a:r>
              <a:rPr lang="en-US" sz="3600" dirty="0" smtClean="0"/>
              <a:t>concrete </a:t>
            </a:r>
            <a:br>
              <a:rPr lang="en-US" sz="3600" dirty="0" smtClean="0"/>
            </a:br>
            <a:r>
              <a:rPr lang="en-US" sz="3600" dirty="0" smtClean="0"/>
              <a:t>blocks and </a:t>
            </a:r>
            <a:br>
              <a:rPr lang="en-US" sz="3600" dirty="0" smtClean="0"/>
            </a:br>
            <a:r>
              <a:rPr lang="en-US" sz="3600" dirty="0" smtClean="0"/>
              <a:t>phone book!</a:t>
            </a:r>
            <a:endParaRPr lang="en-US" sz="3600" dirty="0"/>
          </a:p>
        </p:txBody>
      </p:sp>
      <p:pic>
        <p:nvPicPr>
          <p:cNvPr id="16386" name="Picture 2" descr="C:\Users\Mark Persons\Documents\Articles and speeches\Articles Published\2012\Hall of Shame published 11-21-12\Original photos\P106038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33350"/>
            <a:ext cx="5897882" cy="4876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0200" y="285750"/>
            <a:ext cx="3505200" cy="4572000"/>
          </a:xfrm>
        </p:spPr>
        <p:txBody>
          <a:bodyPr/>
          <a:lstStyle/>
          <a:p>
            <a:r>
              <a:rPr lang="en-US" sz="4000" b="1" dirty="0" smtClean="0"/>
              <a:t>Hall of Shame</a:t>
            </a:r>
            <a:br>
              <a:rPr lang="en-US" sz="4000" b="1" dirty="0" smtClean="0"/>
            </a:br>
            <a:r>
              <a:rPr lang="en-US" sz="4000" b="1" dirty="0" smtClean="0"/>
              <a:t>times two!</a:t>
            </a:r>
            <a:endParaRPr lang="en-US" sz="4000" b="1" dirty="0"/>
          </a:p>
        </p:txBody>
      </p:sp>
      <p:pic>
        <p:nvPicPr>
          <p:cNvPr id="17410" name="Picture 2" descr="C:\Temp\hall of sham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"/>
            <a:ext cx="4953000" cy="495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09550"/>
            <a:ext cx="8763000" cy="472440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John Bisset</a:t>
            </a:r>
            <a:b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Western Regional Sales Manager of Telos Alliance 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http://telosalliance.com</a:t>
            </a:r>
            <a:b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john.bisset@telosalliance.com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40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9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9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and</a:t>
            </a:r>
            <a:r>
              <a:rPr lang="en-US" sz="4000" b="1" dirty="0" smtClean="0">
                <a:solidFill>
                  <a:schemeClr val="tx1"/>
                </a:solidFill>
              </a:rPr>
              <a:t/>
            </a:r>
            <a:br>
              <a:rPr lang="en-US" sz="4000" b="1" dirty="0" smtClean="0">
                <a:solidFill>
                  <a:schemeClr val="tx1"/>
                </a:solidFill>
              </a:rPr>
            </a:b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Mark Persons</a:t>
            </a:r>
            <a:b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The Radio Doctor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000" b="1" dirty="0" smtClean="0">
                <a:solidFill>
                  <a:srgbClr val="0070C0"/>
                </a:solidFill>
                <a:latin typeface="+mn-lt"/>
              </a:rPr>
              <a:t>http://mwpersons.com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mark@mwpersons.com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81000" y="895350"/>
            <a:ext cx="2209800" cy="2286000"/>
          </a:xfrm>
        </p:spPr>
        <p:txBody>
          <a:bodyPr/>
          <a:lstStyle/>
          <a:p>
            <a:r>
              <a:rPr lang="en-US" sz="3200" dirty="0" smtClean="0"/>
              <a:t>A Flashlight  </a:t>
            </a:r>
            <a:br>
              <a:rPr lang="en-US" sz="3200" dirty="0" smtClean="0"/>
            </a:br>
            <a:r>
              <a:rPr lang="en-US" sz="3200" dirty="0"/>
              <a:t>a</a:t>
            </a:r>
            <a:r>
              <a:rPr lang="en-US" sz="3200" dirty="0" smtClean="0"/>
              <a:t>t the </a:t>
            </a:r>
            <a:br>
              <a:rPr lang="en-US" sz="3200" dirty="0" smtClean="0"/>
            </a:br>
            <a:r>
              <a:rPr lang="en-US" sz="3200" dirty="0" smtClean="0"/>
              <a:t>Entry Door</a:t>
            </a:r>
          </a:p>
        </p:txBody>
      </p:sp>
      <p:pic>
        <p:nvPicPr>
          <p:cNvPr id="6147" name="Content Placeholder 3" descr="DSC0015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79517" y="209550"/>
            <a:ext cx="5659683" cy="47881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Walk Your Site at Least Quarterly</a:t>
            </a:r>
          </a:p>
        </p:txBody>
      </p:sp>
      <p:pic>
        <p:nvPicPr>
          <p:cNvPr id="7171" name="Picture 3" descr="D:\02-01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19150"/>
            <a:ext cx="8695770" cy="3733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transmitter Site?</a:t>
            </a:r>
          </a:p>
        </p:txBody>
      </p:sp>
      <p:pic>
        <p:nvPicPr>
          <p:cNvPr id="2050" name="Picture 2" descr="C:\Temp\twisted-tower-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5750"/>
            <a:ext cx="6613946" cy="37147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1" name="Picture 3" descr="C:\Temp\fence-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724150"/>
            <a:ext cx="4038600" cy="22682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Adding Camera Security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  </a:t>
            </a:r>
          </a:p>
        </p:txBody>
      </p:sp>
      <p:pic>
        <p:nvPicPr>
          <p:cNvPr id="9220" name="Content Placeholder 6" descr="DSC0013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33350"/>
            <a:ext cx="6705600" cy="3772395"/>
          </a:xfrm>
          <a:ln>
            <a:solidFill>
              <a:schemeClr val="accent1"/>
            </a:solidFill>
          </a:ln>
        </p:spPr>
      </p:pic>
      <p:sp>
        <p:nvSpPr>
          <p:cNvPr id="9221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 </a:t>
            </a:r>
          </a:p>
        </p:txBody>
      </p:sp>
      <p:sp>
        <p:nvSpPr>
          <p:cNvPr id="9222" name="Content Placeholder 5"/>
          <p:cNvSpPr>
            <a:spLocks noGrp="1"/>
          </p:cNvSpPr>
          <p:nvPr>
            <p:ph sz="quarter" idx="4"/>
          </p:nvPr>
        </p:nvSpPr>
        <p:spPr>
          <a:xfrm>
            <a:off x="304800" y="4095750"/>
            <a:ext cx="7848600" cy="533400"/>
          </a:xfrm>
        </p:spPr>
        <p:txBody>
          <a:bodyPr/>
          <a:lstStyle/>
          <a:p>
            <a:r>
              <a:rPr lang="en-US" sz="2800" dirty="0" smtClean="0"/>
              <a:t>Inexpensive camera system  monitors your sites</a:t>
            </a:r>
          </a:p>
          <a:p>
            <a:endParaRPr 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291</Words>
  <Application>Microsoft Office PowerPoint</Application>
  <PresentationFormat>On-screen Show (16:9)</PresentationFormat>
  <Paragraphs>89</Paragraphs>
  <Slides>54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Office Theme</vt:lpstr>
      <vt:lpstr>Document</vt:lpstr>
      <vt:lpstr>Great ideas  and Practices</vt:lpstr>
      <vt:lpstr>Slide 2</vt:lpstr>
      <vt:lpstr>Another Format Change and the Angry Listener</vt:lpstr>
      <vt:lpstr>Site Security is Important</vt:lpstr>
      <vt:lpstr>Organize and Identify All Keys</vt:lpstr>
      <vt:lpstr>A Flashlight   at the  Entry Door</vt:lpstr>
      <vt:lpstr>Walk Your Site at Least Quarterly</vt:lpstr>
      <vt:lpstr>What transmitter Site?</vt:lpstr>
      <vt:lpstr>Adding Camera Security</vt:lpstr>
      <vt:lpstr>Web Cam  Diagnosis</vt:lpstr>
      <vt:lpstr>What’s in Your Tool Box? </vt:lpstr>
      <vt:lpstr>Slide 12</vt:lpstr>
      <vt:lpstr>Never leave home without plenty of parts and hex wrenches  </vt:lpstr>
      <vt:lpstr>Slide 14</vt:lpstr>
      <vt:lpstr>Slide 15</vt:lpstr>
      <vt:lpstr>Plenty of room  for tools and supplies.  A steel wall to protect the driver too.</vt:lpstr>
      <vt:lpstr>A sliding side door is better  than swinging doors in a garage.  Six-drawer parts bins with  dividers are terrific.  Lots of parts in boxes on the shelves too.  Aluminum bar stock  holds tool box.</vt:lpstr>
      <vt:lpstr>Tighten  electrical connections yearly</vt:lpstr>
      <vt:lpstr>Better Yet, View Connection Temperatures</vt:lpstr>
      <vt:lpstr>Rigid Coaxial Thermal Imaging</vt:lpstr>
      <vt:lpstr>Orange is the hottest</vt:lpstr>
      <vt:lpstr>A Fluke Volt-Pen  could save your life</vt:lpstr>
      <vt:lpstr>Proper Grounding   Limits Lightning Damage</vt:lpstr>
      <vt:lpstr>Old  transmitters  make  great  backups</vt:lpstr>
      <vt:lpstr>Hollow-state electronics</vt:lpstr>
      <vt:lpstr>An oscilloscope…your “best” AM Modulation Monitor</vt:lpstr>
      <vt:lpstr>RF Exposure!!</vt:lpstr>
      <vt:lpstr>RF Shielded</vt:lpstr>
      <vt:lpstr>Enclosed AM RF Switch</vt:lpstr>
      <vt:lpstr>Use Labels Liberally Watch it!  No political comments allowed here!</vt:lpstr>
      <vt:lpstr>A Drip Pan Catches Condensate – Cheap Insurance</vt:lpstr>
      <vt:lpstr>Inspect Towers  After Wind Storms</vt:lpstr>
      <vt:lpstr>The result of Wind Shear – do you have a backup plan?</vt:lpstr>
      <vt:lpstr>WANTED: Qualified Site Manager ALWAYS Monitor Sub contractors</vt:lpstr>
      <vt:lpstr>Coax Is Not a Climbing Peg!</vt:lpstr>
      <vt:lpstr>Satellite Maintenance – Bee Keeper</vt:lpstr>
      <vt:lpstr>A 1-Liter Water Bottle Solution Prevent Wasp Nests!</vt:lpstr>
      <vt:lpstr>Be Kind To Animals</vt:lpstr>
      <vt:lpstr>What’s Hiding  In Your Pipe?</vt:lpstr>
      <vt:lpstr>Engineering Ingenuity!</vt:lpstr>
      <vt:lpstr>Keep hand written  notes so you know what to bill.    Forgetting to make notes means  forgetting to bill.  Ouch!</vt:lpstr>
      <vt:lpstr>Field Reports  are important.    They tell the  story of what  you have done.  </vt:lpstr>
      <vt:lpstr>A Cheap Test Clip Holder</vt:lpstr>
      <vt:lpstr>Another  Third Hand  Solution</vt:lpstr>
      <vt:lpstr>Don’t Throw Away the White Board</vt:lpstr>
      <vt:lpstr>More Innovation</vt:lpstr>
      <vt:lpstr>www.waterbug.com</vt:lpstr>
      <vt:lpstr>Burk Arc Detector</vt:lpstr>
      <vt:lpstr>Hall of Shame</vt:lpstr>
      <vt:lpstr>120 VAC power cord going through a door along with computer wiring!</vt:lpstr>
      <vt:lpstr>Your Terminal Room?</vt:lpstr>
      <vt:lpstr>Satellite dish  held in  position by concrete  blocks and  phone book!</vt:lpstr>
      <vt:lpstr>Hall of Shame times two!</vt:lpstr>
      <vt:lpstr>John Bisset Western Regional Sales Manager of Telos Alliance  http://telosalliance.com john.bisset@telosalliance.com  and Mark Persons The Radio Doctor http://mwpersons.com mark@mwpersons.com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ideas and Practices</dc:title>
  <dc:creator>Mark Persons</dc:creator>
  <cp:lastModifiedBy>Mark Persons</cp:lastModifiedBy>
  <cp:revision>111</cp:revision>
  <dcterms:modified xsi:type="dcterms:W3CDTF">2014-04-18T18:34:20Z</dcterms:modified>
</cp:coreProperties>
</file>